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9"/>
  </p:notesMasterIdLst>
  <p:handoutMasterIdLst>
    <p:handoutMasterId r:id="rId10"/>
  </p:handoutMasterIdLst>
  <p:sldIdLst>
    <p:sldId id="305" r:id="rId3"/>
    <p:sldId id="310" r:id="rId4"/>
    <p:sldId id="306" r:id="rId5"/>
    <p:sldId id="308" r:id="rId6"/>
    <p:sldId id="312" r:id="rId7"/>
    <p:sldId id="297" r:id="rId8"/>
  </p:sldIdLst>
  <p:sldSz cx="9144000" cy="6858000" type="screen4x3"/>
  <p:notesSz cx="6884988" cy="100187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VT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66"/>
    <a:srgbClr val="0075B0"/>
    <a:srgbClr val="84C9EC"/>
    <a:srgbClr val="7EBBD5"/>
    <a:srgbClr val="A7A9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59" autoAdjust="0"/>
    <p:restoredTop sz="78686" autoAdjust="0"/>
  </p:normalViewPr>
  <p:slideViewPr>
    <p:cSldViewPr>
      <p:cViewPr>
        <p:scale>
          <a:sx n="70" d="100"/>
          <a:sy n="70" d="100"/>
        </p:scale>
        <p:origin x="-126" y="-18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9901" y="0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4C14070-6833-4722-B819-C1DE69AE08FC}" type="datetimeFigureOut">
              <a:rPr lang="cs-CZ"/>
              <a:pPr>
                <a:defRPr/>
              </a:pPr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9901" y="9516039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165E0C1-EFDD-47A2-9CFB-8A32C1AE07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717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9901" y="0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B0C3CA1-143B-493E-9FCE-D16716495553}" type="datetimeFigureOut">
              <a:rPr lang="cs-CZ"/>
              <a:pPr>
                <a:defRPr/>
              </a:pPr>
              <a:t>23.11.2015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5388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2" tIns="48291" rIns="96582" bIns="4829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2" tIns="48291" rIns="96582" bIns="48291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9901" y="9516039"/>
            <a:ext cx="2983494" cy="500936"/>
          </a:xfrm>
          <a:prstGeom prst="rect">
            <a:avLst/>
          </a:prstGeom>
        </p:spPr>
        <p:txBody>
          <a:bodyPr vert="horz" lIns="96582" tIns="48291" rIns="96582" bIns="482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7C17F8C-9689-46BD-80A2-993CF0587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5553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17F8C-9689-46BD-80A2-993CF0587CB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75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5156" y="1752220"/>
            <a:ext cx="7665944" cy="4845430"/>
          </a:xfrm>
        </p:spPr>
        <p:txBody>
          <a:bodyPr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5B0"/>
              </a:buClr>
              <a:buSzPct val="120000"/>
              <a:buFont typeface="Wingdings" pitchFamily="2" charset="2"/>
              <a:buChar char="§"/>
              <a:tabLst/>
              <a:defRPr/>
            </a:lvl1pPr>
            <a:lvl3pPr>
              <a:defRPr/>
            </a:lvl3pPr>
            <a:lvl4pPr>
              <a:buFont typeface="Arial" pitchFamily="34" charset="0"/>
              <a:buChar char="–"/>
              <a:defRPr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 smtClean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3"/>
          </p:nvPr>
        </p:nvSpPr>
        <p:spPr>
          <a:xfrm>
            <a:off x="1135854" y="1123493"/>
            <a:ext cx="7665246" cy="563563"/>
          </a:xfrm>
        </p:spPr>
        <p:txBody>
          <a:bodyPr>
            <a:normAutofit/>
          </a:bodyPr>
          <a:lstStyle>
            <a:lvl1pPr>
              <a:buNone/>
              <a:def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5B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400">
                <a:solidFill>
                  <a:srgbClr val="0075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77F7E-D75F-4AAE-9C65-207F8F0BF744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  <p:pic>
        <p:nvPicPr>
          <p:cNvPr id="8" name="Picture 2" descr="BVT Technologie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29" y="180578"/>
            <a:ext cx="1581356" cy="7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F07BB-6D77-41F6-8E15-573CED842624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ERO_Desky-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4284663" y="5013325"/>
            <a:ext cx="4859337" cy="1511300"/>
          </a:xfrm>
          <a:prstGeom prst="rect">
            <a:avLst/>
          </a:prstGeom>
          <a:solidFill>
            <a:srgbClr val="0075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123"/>
          <p:cNvSpPr>
            <a:spLocks noChangeArrowheads="1"/>
          </p:cNvSpPr>
          <p:nvPr userDrawn="1"/>
        </p:nvSpPr>
        <p:spPr bwMode="auto">
          <a:xfrm>
            <a:off x="4286250" y="5013325"/>
            <a:ext cx="48577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sz="1600">
                <a:solidFill>
                  <a:schemeClr val="bg1"/>
                </a:solidFill>
              </a:rPr>
              <a:t>Prezentace společnosti / </a:t>
            </a:r>
          </a:p>
          <a:p>
            <a:pPr marL="342900" indent="-342900">
              <a:defRPr/>
            </a:pPr>
            <a:r>
              <a:rPr lang="cs-CZ" sz="3600">
                <a:solidFill>
                  <a:schemeClr val="bg1"/>
                </a:solidFill>
              </a:rPr>
              <a:t>Úvod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5B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05" y="1988820"/>
            <a:ext cx="7665944" cy="4524986"/>
          </a:xfrm>
        </p:spPr>
        <p:txBody>
          <a:bodyPr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5B0"/>
              </a:buClr>
              <a:buSzPct val="120000"/>
              <a:buFont typeface="Wingdings" pitchFamily="2" charset="2"/>
              <a:buChar char="§"/>
              <a:tabLst/>
              <a:defRPr sz="2400"/>
            </a:lvl1pPr>
            <a:lvl3pPr>
              <a:defRPr/>
            </a:lvl3pPr>
            <a:lvl4pPr>
              <a:buFont typeface="Arial" pitchFamily="34" charset="0"/>
              <a:buChar char="–"/>
              <a:defRPr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13"/>
          </p:nvPr>
        </p:nvSpPr>
        <p:spPr>
          <a:xfrm>
            <a:off x="584032" y="1268730"/>
            <a:ext cx="7665246" cy="59373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None/>
              <a:def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5B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400">
                <a:solidFill>
                  <a:srgbClr val="0075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77F7E-D75F-4AAE-9C65-207F8F0BF744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  <p:pic>
        <p:nvPicPr>
          <p:cNvPr id="8" name="Picture 2" descr="BVT Technologie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29" y="180578"/>
            <a:ext cx="1581356" cy="7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9002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F07BB-6D77-41F6-8E15-573CED842624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85663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ERO_Desky-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4284663" y="5013325"/>
            <a:ext cx="4859337" cy="1511300"/>
          </a:xfrm>
          <a:prstGeom prst="rect">
            <a:avLst/>
          </a:prstGeom>
          <a:solidFill>
            <a:srgbClr val="0075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123"/>
          <p:cNvSpPr>
            <a:spLocks noChangeArrowheads="1"/>
          </p:cNvSpPr>
          <p:nvPr userDrawn="1"/>
        </p:nvSpPr>
        <p:spPr bwMode="auto">
          <a:xfrm>
            <a:off x="4286250" y="5013325"/>
            <a:ext cx="48577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sz="1600">
                <a:solidFill>
                  <a:prstClr val="white"/>
                </a:solidFill>
              </a:rPr>
              <a:t>Prezentace společnosti / </a:t>
            </a:r>
          </a:p>
          <a:p>
            <a:pPr marL="342900" indent="-342900">
              <a:defRPr/>
            </a:pPr>
            <a:r>
              <a:rPr lang="cs-CZ" sz="3600">
                <a:solidFill>
                  <a:prstClr val="white"/>
                </a:solidFill>
              </a:rPr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xmlns="" val="25987221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460625" y="363538"/>
            <a:ext cx="6072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135063" y="1743075"/>
            <a:ext cx="7666037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První úroveň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16900" y="366713"/>
            <a:ext cx="676275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75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E1FB73-74CB-41EF-B044-A619147D9050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  <p:pic>
        <p:nvPicPr>
          <p:cNvPr id="1029" name="Obrázek 5" descr="logo_podstrank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913" y="261938"/>
            <a:ext cx="153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ázek 6" descr="pravitko_podstrank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4113" y="806450"/>
            <a:ext cx="7661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spd="med">
    <p:zoom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kern="1200">
          <a:solidFill>
            <a:srgbClr val="A7A9AC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533400" indent="-2667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 sz="16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812800" indent="-2794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 sz="1600" kern="1200">
          <a:solidFill>
            <a:srgbClr val="A7A9AC"/>
          </a:solidFill>
          <a:latin typeface="Arial" pitchFamily="34" charset="0"/>
          <a:ea typeface="+mn-ea"/>
          <a:cs typeface="Arial" pitchFamily="34" charset="0"/>
        </a:defRPr>
      </a:lvl3pPr>
      <a:lvl4pPr marL="1079500" indent="-266700" algn="l" rtl="0" eaLnBrk="0" fontAlgn="base" hangingPunct="0">
        <a:spcBef>
          <a:spcPct val="20000"/>
        </a:spcBef>
        <a:spcAft>
          <a:spcPct val="0"/>
        </a:spcAft>
        <a:buClr>
          <a:srgbClr val="A7A9AC"/>
        </a:buClr>
        <a:buFont typeface="Arial" charset="0"/>
        <a:buChar char="–"/>
        <a:defRPr sz="1600" kern="1200">
          <a:solidFill>
            <a:srgbClr val="A7A9AC"/>
          </a:solidFill>
          <a:latin typeface="Arial" pitchFamily="34" charset="0"/>
          <a:ea typeface="+mn-ea"/>
          <a:cs typeface="Arial" pitchFamily="34" charset="0"/>
        </a:defRPr>
      </a:lvl4pPr>
      <a:lvl5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A7A9AC"/>
        </a:buClr>
        <a:buSzPct val="75000"/>
        <a:buFont typeface="Arial" charset="0"/>
        <a:buChar char="–"/>
        <a:defRPr sz="1600" kern="1200">
          <a:solidFill>
            <a:srgbClr val="A7A9A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460625" y="363538"/>
            <a:ext cx="6072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135063" y="1743075"/>
            <a:ext cx="7666037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První úroveň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16900" y="366713"/>
            <a:ext cx="676275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75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E1FB73-74CB-41EF-B044-A619147D9050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  <p:pic>
        <p:nvPicPr>
          <p:cNvPr id="1029" name="Obrázek 5" descr="logo_podstrank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913" y="261938"/>
            <a:ext cx="153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ázek 6" descr="pravitko_podstrank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4113" y="806450"/>
            <a:ext cx="7661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60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 spd="med">
    <p:zoom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kern="1200">
          <a:solidFill>
            <a:srgbClr val="A7A9AC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>
          <a:solidFill>
            <a:srgbClr val="A7A9AC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A7A9AC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533400" indent="-2667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 sz="16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812800" indent="-2794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 sz="1600" kern="1200">
          <a:solidFill>
            <a:srgbClr val="A7A9AC"/>
          </a:solidFill>
          <a:latin typeface="Arial" pitchFamily="34" charset="0"/>
          <a:ea typeface="+mn-ea"/>
          <a:cs typeface="Arial" pitchFamily="34" charset="0"/>
        </a:defRPr>
      </a:lvl3pPr>
      <a:lvl4pPr marL="1079500" indent="-266700" algn="l" rtl="0" eaLnBrk="0" fontAlgn="base" hangingPunct="0">
        <a:spcBef>
          <a:spcPct val="20000"/>
        </a:spcBef>
        <a:spcAft>
          <a:spcPct val="0"/>
        </a:spcAft>
        <a:buClr>
          <a:srgbClr val="A7A9AC"/>
        </a:buClr>
        <a:buFont typeface="Arial" charset="0"/>
        <a:buChar char="–"/>
        <a:defRPr sz="1600" kern="1200">
          <a:solidFill>
            <a:srgbClr val="A7A9AC"/>
          </a:solidFill>
          <a:latin typeface="Arial" pitchFamily="34" charset="0"/>
          <a:ea typeface="+mn-ea"/>
          <a:cs typeface="Arial" pitchFamily="34" charset="0"/>
        </a:defRPr>
      </a:lvl4pPr>
      <a:lvl5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A7A9AC"/>
        </a:buClr>
        <a:buSzPct val="75000"/>
        <a:buFont typeface="Arial" charset="0"/>
        <a:buChar char="–"/>
        <a:defRPr sz="1600" kern="1200">
          <a:solidFill>
            <a:srgbClr val="A7A9A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www.plzenska.com/images/czech-republic-flag.jpg&amp;imgrefurl=http://www.plzenska.com/czech-republic-ceska-republika/&amp;h=329&amp;w=494&amp;sz=24&amp;tbnid=74o2yHne_PddaM:&amp;tbnh=87&amp;tbnw=130&amp;prev=/images?q=czech+republic+obrazek&amp;hl=cs&amp;usg=__ydCd0RDGjp1FQ7Lt-yg3YsxITQM=&amp;sa=X&amp;ei=HYJrTJ60OdfPjAfCkuXYAQ&amp;ved=0CCkQ9QEwB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" y="0"/>
            <a:ext cx="5652135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95000"/>
                </a:schemeClr>
              </a:gs>
              <a:gs pos="28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25187" r="55211" b="20718"/>
          <a:stretch/>
        </p:blipFill>
        <p:spPr bwMode="auto">
          <a:xfrm>
            <a:off x="6012179" y="3428999"/>
            <a:ext cx="2520316" cy="264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0C66EC-F8D5-4904-88EB-8555B936F7F1}" type="slidenum">
              <a:rPr lang="cs-CZ" smtClean="0">
                <a:solidFill>
                  <a:schemeClr val="bg1"/>
                </a:solidFill>
              </a:rPr>
              <a:pPr/>
              <a:t>1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7171" name="Nadpis 1"/>
          <p:cNvSpPr>
            <a:spLocks/>
          </p:cNvSpPr>
          <p:nvPr/>
        </p:nvSpPr>
        <p:spPr bwMode="auto">
          <a:xfrm>
            <a:off x="587995" y="2171087"/>
            <a:ext cx="6303933" cy="19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cs-CZ" sz="44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Starter</a:t>
            </a:r>
            <a:r>
              <a:rPr lang="cs-CZ" sz="4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cs-CZ" sz="44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Kit</a:t>
            </a:r>
            <a:r>
              <a:rPr lang="cs-CZ" sz="4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cs-CZ" sz="44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for</a:t>
            </a:r>
            <a:r>
              <a:rPr lang="cs-CZ" sz="44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cs-CZ" sz="44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Electrochemistry</a:t>
            </a:r>
            <a:endParaRPr lang="cs-CZ" sz="44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173" name="Zástupný symbol pro datum 3"/>
          <p:cNvSpPr txBox="1">
            <a:spLocks noGrp="1"/>
          </p:cNvSpPr>
          <p:nvPr/>
        </p:nvSpPr>
        <p:spPr bwMode="auto">
          <a:xfrm>
            <a:off x="712788" y="5542806"/>
            <a:ext cx="2133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4. prosince 2015</a:t>
            </a:r>
          </a:p>
        </p:txBody>
      </p:sp>
      <p:sp>
        <p:nvSpPr>
          <p:cNvPr id="7175" name="AutoShape 2" descr="data:image/jpg;base64,/9j/4AAQSkZJRgABAQAAAQABAAD/2wBDAAkGBwgHBgkIBwgKCgkLDRYPDQwMDRsUFRAWIB0iIiAdHx8kKDQsJCYxJx8fLT0tMTU3Ojo6Iys/RD84QzQ5Ojf/2wBDAQoKCg0MDRoPDxo3JR8lNzc3Nzc3Nzc3Nzc3Nzc3Nzc3Nzc3Nzc3Nzc3Nzc3Nzc3Nzc3Nzc3Nzc3Nzc3Nzc3Nzf/wAARCABOAHUDASIAAhEBAxEB/8QAHAAAAgIDAQEAAAAAAAAAAAAABgcABAECBQMI/8QARhAAAQMCAgYDCgwDCQAAAAAAAQACAwQRBSEGBxIxQVEWVWETIjJxc5Kys8HRFBc2QkV0gYKRk6GxFUNyIyQmUmJjg6Lw/8QAGwEBAAMAAwEAAAAAAAAAAAAABAIDBQABBgf/xAAtEQABBQABAgQEBgMAAAAAAAABAAIDBBESITEFEzJxFDNRkUFCUlNhsYGhwf/aAAwDAQACEQMRAD8AeB3IL0t0+g0YxZtBNh81Q8wtl245GgWJcLWP9KNLpI65B/i9nD+5R5/ekV9aMSSBpR7Mhjj5NRD8cFJ1NVfnMU+OCj6nqvzmJZYXRtrnGHc8kBudrlxsL8rE717Q6PYrPTiopaOSohcSNuEh+Y3ggZi3iThWg0g/2hfET5o/pMlmtuncCWYFWuA3kSNNlqdb9J1LVD/mYg/RrDZQ2ZlRTua4g5SNLTfxFc/EcDqI5HmNpIDrmwyC6FeAnP8AqmZZw3Uf/HBR9T1P5zFs3W5TP8HBKt3ilafYlfHTdzlBlYHW+aRe6JcEw6S7ZDGSTxbcLj68LeuFcjmmf3RY7W3TsF34HWNHN0rQtRrfpCbDBqonkJmrzkweGupzFPEb8y3P8UPYhgdJg+0Y2udMT3ocdw4lVNjhPTCrXGcfj/pEp1v0jTng1WD2ysU+OGk6mqvzmJWV5L5y8gN2twHAKt9qSKURHYohuSg5oTbOuGj44NVfnMRxovjTNIcGhxOKB0LZS9uw9wJGy4t3jxL5ssn3qp+Q9D5Sb1rka3XjiYC1Jq2HyuIci4KLIUQE9a8UldcTS7S5hG74FH6UidaVusKhdU6XNeWbUQpIw4/ekSajuMgKPZbzjxAmjDS2vbl/Mj9MKtoxpHV6O4zLLBeSnfJeaAnJ4HEciOB/dGENFBDVQyRNA25WNuOe0CEtak9zq3kb2yEHszKc0tkedQy0xsGL6Qwysw7H8PiqqfYqIXi3fjNh4tPEH/3avCfR3D3seGMfGHf5JD7bpK6KaU1WjmId2ivJTSW7vCTk9vPsI4H7N2SeuF4rR4zh8dbQTCWGQb+LTxDhwI4ok0TondOyXFK2QYe6D6zQihmk2vhdSDf5wa73IgpKCnpYI4wCQwWDuKszjZfmvGV2YAPFQLnHoSpBoHUKxJTtDQ9uZ5bkqdMIcZqMTklfh9XFCzJmywuB7bi6bdM4OZY5rDmuLiwXsOHJWRScDuKMrOYzV88TNdGbS947k/I/qtNlfQU9PA4HujGy2Hz2ghKLTqiiotIZY6eKOON8UcmyxgaLkWOQ7QnxWOZzFnS1vLbuoZsn1qq+RFF5Sb1rkiixPbVXloTRD/cm9a5U3zsY91ZR9Z9kWhRQKLJWsoUp9Z+JT0mkgihdsg0sbndvfSJsJO62BfSpv1OP0pEmoNlCPZJEfRcShr3y1MTpHm7Zoyc8vDCCsbBgxmvYfBFTILc++KJIe8a5w37TD/2C4mmDA3H8RtwqpPSK0AzHnETlrQCqtM8PZYnMbl39FtI67Ruu7tSv2oHkCWB3gSD2EcDw8SFaaQAtOSuF5b3w3FIbkjccqCC12hPugx6gxulFRRSgZd/E/J8Z5Ee3crDBtOuXJC0tbU00jamimfFMzc5p/Q8x2IwpNYsrGMbU4ftvAs9zJ7AnxFpt+KyLJigdnJbVOpZss5NYcTWhOw64OStPJBIG48ktabWdh7BaWgq/ulh9oV1utPDdm0eHVhPJxYPaUf4iP6pQ8Ltk5wRpKxxy4cktdZsNsYpZgMpaUD7Wudf0grs+tIG/csHsOclT7A32ofx/SU6RiDbo207qbaF2y7QcHEdgt4P6q+rZYZQAe6pueF2Y4C97cAXBLU8dVwtoVR+Um9Y5JMtTu1Y5aG0f9c3rHJl75Y91kUxjz7IrCigUWUtNYO5KDWqL6VN+px+lIm/wSj1pC+lA+qR+lIlUvmhHs/LQd4MTzyt+65Gl+eO4n9Zk9IrtEZNyyL2X/Fc3HaOarxavnjYXRy1D3NN/CBJIK0HP4Occ1HhhMuNGf56IWhve3BdKCzmAOzWH4ZVQgu+Du2eJGf7LxY8xuzusWzbmOhoIC9X4f4dUa4OeQ8hWwS3veAWrgDewz8agdtC4UzvuWQd3qvVgt49Oy0LSoCbre55LB2eRXFHj/K3bKQLE3HarNDMBUNbwdlZUw0X3L2pA34VDY57YV1c5K0j6o10c6r2nsQV2S02zTq1Z/I6k8pL6xyTRCc2rUW0PpPKS+scvTX/QPdfNKvrKKQosBRZS0FOCU2tAX0nH1SP0pE2eC5tfgWF4jP3euooZ5Q0N23g3sNw/Uq2CTy38lXKzm3AkURYsH+oKAXCdnRPAD9FU3mn3qdE8BH0VTeafeli6zScRzVJAGpKBtlpJTQyj+0iY7xgJ3dFMA6qp/NPvU6KYD1XT+afeu3XY3epuqTYHtOtdiRbcMoh/Ib9l16toaMZfBYzbibp39FMB6rp/NPvU6J4D1XT/AIFVGeA/kV4daHaQ/cpJGioXXvSsGXzTay8/4dSN3QNPjuU8uieA9V0/4FY6KYB1VT+afeuvOr/oXfmW/wBw/dI0UFI03EDbhbGlgBuI2NI4gWTw6KYB1VT+afep0TwHqqm80+9SbZhb2Yq3iw/1PJSQsDuunHq3+SFJ5SX1jlcOieAn6KpvNK6dBR01DTNp6OFsMLSSGNGQubn9VGxZErcAUIoDGdVgKLKiIkr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1114425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AutoShape 4" descr="data:image/jpg;base64,/9j/4AAQSkZJRgABAQAAAQABAAD/2wBDAAkGBwgHBgkIBwgKCgkLDRYPDQwMDRsUFRAWIB0iIiAdHx8kKDQsJCYxJx8fLT0tMTU3Ojo6Iys/RD84QzQ5Ojf/2wBDAQoKCg0MDRoPDxo3JR8lNzc3Nzc3Nzc3Nzc3Nzc3Nzc3Nzc3Nzc3Nzc3Nzc3Nzc3Nzc3Nzc3Nzc3Nzc3Nzc3Nzf/wAARCABOAHUDASIAAhEBAxEB/8QAHAAAAgIDAQEAAAAAAAAAAAAABgcABAECBQMI/8QARhAAAQMCAgYDCgwDCQAAAAAAAQACAwQRBSEGBxIxQVEWVWETIjJxc5Kys8HRFBc2QkV0gYKRk6GxFUNyIyQmUmJjg6Lw/8QAGwEBAAMAAwEAAAAAAAAAAAAABAIDBQABBgf/xAAtEQABBQABAgQEBgMAAAAAAAABAAIDBBESITEFEzJxFDNRkUFCUlNhsYGhwf/aAAwDAQACEQMRAD8AeB3IL0t0+g0YxZtBNh81Q8wtl245GgWJcLWP9KNLpI65B/i9nD+5R5/ekV9aMSSBpR7Mhjj5NRD8cFJ1NVfnMU+OCj6nqvzmJZYXRtrnGHc8kBudrlxsL8rE717Q6PYrPTiopaOSohcSNuEh+Y3ggZi3iThWg0g/2hfET5o/pMlmtuncCWYFWuA3kSNNlqdb9J1LVD/mYg/RrDZQ2ZlRTua4g5SNLTfxFc/EcDqI5HmNpIDrmwyC6FeAnP8AqmZZw3Uf/HBR9T1P5zFs3W5TP8HBKt3ilafYlfHTdzlBlYHW+aRe6JcEw6S7ZDGSTxbcLj68LeuFcjmmf3RY7W3TsF34HWNHN0rQtRrfpCbDBqonkJmrzkweGupzFPEb8y3P8UPYhgdJg+0Y2udMT3ocdw4lVNjhPTCrXGcfj/pEp1v0jTng1WD2ysU+OGk6mqvzmJWV5L5y8gN2twHAKt9qSKURHYohuSg5oTbOuGj44NVfnMRxovjTNIcGhxOKB0LZS9uw9wJGy4t3jxL5ssn3qp+Q9D5Sb1rka3XjiYC1Jq2HyuIci4KLIUQE9a8UldcTS7S5hG74FH6UidaVusKhdU6XNeWbUQpIw4/ekSajuMgKPZbzjxAmjDS2vbl/Mj9MKtoxpHV6O4zLLBeSnfJeaAnJ4HEciOB/dGENFBDVQyRNA25WNuOe0CEtak9zq3kb2yEHszKc0tkedQy0xsGL6Qwysw7H8PiqqfYqIXi3fjNh4tPEH/3avCfR3D3seGMfGHf5JD7bpK6KaU1WjmId2ivJTSW7vCTk9vPsI4H7N2SeuF4rR4zh8dbQTCWGQb+LTxDhwI4ok0TondOyXFK2QYe6D6zQihmk2vhdSDf5wa73IgpKCnpYI4wCQwWDuKszjZfmvGV2YAPFQLnHoSpBoHUKxJTtDQ9uZ5bkqdMIcZqMTklfh9XFCzJmywuB7bi6bdM4OZY5rDmuLiwXsOHJWRScDuKMrOYzV88TNdGbS947k/I/qtNlfQU9PA4HujGy2Hz2ghKLTqiiotIZY6eKOON8UcmyxgaLkWOQ7QnxWOZzFnS1vLbuoZsn1qq+RFF5Sb1rkiixPbVXloTRD/cm9a5U3zsY91ZR9Z9kWhRQKLJWsoUp9Z+JT0mkgihdsg0sbndvfSJsJO62BfSpv1OP0pEmoNlCPZJEfRcShr3y1MTpHm7Zoyc8vDCCsbBgxmvYfBFTILc++KJIe8a5w37TD/2C4mmDA3H8RtwqpPSK0AzHnETlrQCqtM8PZYnMbl39FtI67Ruu7tSv2oHkCWB3gSD2EcDw8SFaaQAtOSuF5b3w3FIbkjccqCC12hPugx6gxulFRRSgZd/E/J8Z5Ee3crDBtOuXJC0tbU00jamimfFMzc5p/Q8x2IwpNYsrGMbU4ftvAs9zJ7AnxFpt+KyLJigdnJbVOpZss5NYcTWhOw64OStPJBIG48ktabWdh7BaWgq/ulh9oV1utPDdm0eHVhPJxYPaUf4iP6pQ8Ltk5wRpKxxy4cktdZsNsYpZgMpaUD7Wudf0grs+tIG/csHsOclT7A32ofx/SU6RiDbo207qbaF2y7QcHEdgt4P6q+rZYZQAe6pueF2Y4C97cAXBLU8dVwtoVR+Um9Y5JMtTu1Y5aG0f9c3rHJl75Y91kUxjz7IrCigUWUtNYO5KDWqL6VN+px+lIm/wSj1pC+lA+qR+lIlUvmhHs/LQd4MTzyt+65Gl+eO4n9Zk9IrtEZNyyL2X/Fc3HaOarxavnjYXRy1D3NN/CBJIK0HP4Occ1HhhMuNGf56IWhve3BdKCzmAOzWH4ZVQgu+Du2eJGf7LxY8xuzusWzbmOhoIC9X4f4dUa4OeQ8hWwS3veAWrgDewz8agdtC4UzvuWQd3qvVgt49Oy0LSoCbre55LB2eRXFHj/K3bKQLE3HarNDMBUNbwdlZUw0X3L2pA34VDY57YV1c5K0j6o10c6r2nsQV2S02zTq1Z/I6k8pL6xyTRCc2rUW0PpPKS+scvTX/QPdfNKvrKKQosBRZS0FOCU2tAX0nH1SP0pE2eC5tfgWF4jP3euooZ5Q0N23g3sNw/Uq2CTy38lXKzm3AkURYsH+oKAXCdnRPAD9FU3mn3qdE8BH0VTeafeli6zScRzVJAGpKBtlpJTQyj+0iY7xgJ3dFMA6qp/NPvU6KYD1XT+afeu3XY3epuqTYHtOtdiRbcMoh/Ib9l16toaMZfBYzbibp39FMB6rp/NPvU6J4D1XT/AIFVGeA/kV4daHaQ/cpJGioXXvSsGXzTay8/4dSN3QNPjuU8uieA9V0/4FY6KYB1VT+afeuvOr/oXfmW/wBw/dI0UFI03EDbhbGlgBuI2NI4gWTw6KYB1VT+afep0TwHqqm80+9SbZhb2Yq3iw/1PJSQsDuunHq3+SFJ5SX1jlcOieAn6KpvNK6dBR01DTNp6OFsMLSSGNGQubn9VGxZErcAUIoDGdVgKLKiIkr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1114425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712787" y="5131593"/>
            <a:ext cx="7346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0075B0"/>
              </a:buClr>
              <a:buFont typeface="Wingdings" pitchFamily="2" charset="2"/>
              <a:buNone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Iveta Poláková</a:t>
            </a:r>
            <a:endParaRPr lang="cs-CZ" sz="2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2050" name="Picture 2" descr="Z:\ZÁLOHY\TFT\TFT common\00-2015\nové logo\JPG BVT Technolog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2161" y="548640"/>
            <a:ext cx="2560897" cy="11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mage-store.slidesharecdn.com/ab6233c2-5b9f-4669-855c-1484a7eb1c67-larg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661" y="2169637"/>
            <a:ext cx="2241789" cy="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5B0"/>
                </a:solidFill>
              </a:rPr>
              <a:t>Starter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Kit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for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Electrochemistry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11505" y="1268730"/>
            <a:ext cx="7665246" cy="36004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 úvod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F07BB-6D77-41F6-8E15-573CED842624}" type="slidenum">
              <a:rPr lang="cs-CZ" smtClean="0"/>
              <a:pPr>
                <a:defRPr/>
              </a:pPr>
              <a:t>2</a:t>
            </a:fld>
            <a:endParaRPr lang="cs-CZ" dirty="0">
              <a:solidFill>
                <a:srgbClr val="7F7F7F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05" y="1988820"/>
            <a:ext cx="7665944" cy="21602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 smtClean="0"/>
              <a:t>BVT </a:t>
            </a:r>
            <a:r>
              <a:rPr lang="cs-CZ" dirty="0"/>
              <a:t>Technologies se zabývá výrobou elektrochemických senzorů, </a:t>
            </a:r>
            <a:r>
              <a:rPr lang="cs-CZ" dirty="0" err="1"/>
              <a:t>biosenzorů</a:t>
            </a:r>
            <a:r>
              <a:rPr lang="cs-CZ" dirty="0"/>
              <a:t> a souvisejícího laboratorního </a:t>
            </a:r>
            <a:r>
              <a:rPr lang="cs-CZ" dirty="0" smtClean="0"/>
              <a:t>příslušenství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Startovací </a:t>
            </a:r>
            <a:r>
              <a:rPr lang="cs-CZ" dirty="0" err="1" smtClean="0"/>
              <a:t>Kit</a:t>
            </a:r>
            <a:r>
              <a:rPr lang="cs-CZ" dirty="0" smtClean="0"/>
              <a:t> pro elektrochemii vznikl jako komerční projekt ve spolupráci s holandskou společností </a:t>
            </a:r>
            <a:r>
              <a:rPr lang="cs-CZ" dirty="0" err="1" smtClean="0"/>
              <a:t>PalmSens</a:t>
            </a:r>
            <a:r>
              <a:rPr lang="cs-CZ" dirty="0" smtClean="0"/>
              <a:t> Ltd</a:t>
            </a:r>
          </a:p>
          <a:p>
            <a:endParaRPr lang="cs-CZ" dirty="0"/>
          </a:p>
        </p:txBody>
      </p:sp>
      <p:pic>
        <p:nvPicPr>
          <p:cNvPr id="9" name="Picture 5" descr="http://image-store.slidesharecdn.com/ab6233c2-5b9f-4669-855c-1484a7eb1c67-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974" y="349797"/>
            <a:ext cx="2241789" cy="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14" t="33817" r="61538" b="51257"/>
          <a:stretch/>
        </p:blipFill>
        <p:spPr bwMode="auto">
          <a:xfrm>
            <a:off x="6728345" y="4226455"/>
            <a:ext cx="1804150" cy="12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91" t="58599" r="61538" b="28154"/>
          <a:stretch/>
        </p:blipFill>
        <p:spPr bwMode="auto">
          <a:xfrm>
            <a:off x="4737394" y="5251466"/>
            <a:ext cx="2160270" cy="11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bvt.cz/_files/8592/ac1god%20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338" y="4592028"/>
            <a:ext cx="510543" cy="1844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http://www.bvt.cz/_files/8592/ac1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107" y="4570476"/>
            <a:ext cx="604397" cy="188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5" name="Picture 11" descr="http://www.bvt.cz/_files/8592/oe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059" y="4409513"/>
            <a:ext cx="1459943" cy="90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52444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chem. 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80" y="2283544"/>
            <a:ext cx="2951840" cy="35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5B0"/>
                </a:solidFill>
              </a:rPr>
              <a:t>Starter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Kit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for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Electrochemistry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05" y="1988820"/>
            <a:ext cx="7920990" cy="452498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200" dirty="0"/>
              <a:t>Zařízení umožňuje provádět běžná </a:t>
            </a:r>
            <a:r>
              <a:rPr lang="cs-CZ" sz="2200" dirty="0" smtClean="0"/>
              <a:t>elektrochemická </a:t>
            </a:r>
            <a:r>
              <a:rPr lang="cs-CZ" sz="2200" dirty="0"/>
              <a:t>měření v laboratoři a v </a:t>
            </a:r>
            <a:r>
              <a:rPr lang="cs-CZ" sz="2200" dirty="0" smtClean="0"/>
              <a:t>terénu</a:t>
            </a:r>
          </a:p>
          <a:p>
            <a:pPr>
              <a:spcAft>
                <a:spcPts val="0"/>
              </a:spcAft>
            </a:pPr>
            <a:r>
              <a:rPr lang="cs-CZ" sz="2200" dirty="0" smtClean="0"/>
              <a:t>Uvedení na trh 31. 8. 2015</a:t>
            </a:r>
          </a:p>
          <a:p>
            <a:r>
              <a:rPr lang="cs-CZ" sz="2200" dirty="0" smtClean="0"/>
              <a:t>Neexistuje konkurenční výrobek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cs-CZ" sz="2200" b="1" dirty="0" smtClean="0"/>
              <a:t>Obsah produktu</a:t>
            </a:r>
          </a:p>
          <a:p>
            <a:pPr lvl="1">
              <a:spcBef>
                <a:spcPts val="600"/>
              </a:spcBef>
            </a:pPr>
            <a:r>
              <a:rPr lang="cs-CZ" sz="2000" dirty="0" err="1" smtClean="0"/>
              <a:t>PalmSens</a:t>
            </a:r>
            <a:r>
              <a:rPr lang="cs-CZ" sz="2000" dirty="0" smtClean="0"/>
              <a:t>: přenosný </a:t>
            </a:r>
            <a:r>
              <a:rPr lang="cs-CZ" sz="2000" dirty="0"/>
              <a:t>potenciostat </a:t>
            </a:r>
          </a:p>
          <a:p>
            <a:pPr lvl="1"/>
            <a:r>
              <a:rPr lang="cs-CZ" sz="2000" dirty="0" smtClean="0"/>
              <a:t>BVT Technologies: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666666"/>
                </a:solidFill>
              </a:rPr>
              <a:t>Elektrochemické </a:t>
            </a:r>
            <a:r>
              <a:rPr lang="cs-CZ" sz="2000" dirty="0">
                <a:solidFill>
                  <a:srgbClr val="666666"/>
                </a:solidFill>
              </a:rPr>
              <a:t>senzory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666666"/>
                </a:solidFill>
              </a:rPr>
              <a:t>Reakční </a:t>
            </a:r>
            <a:r>
              <a:rPr lang="cs-CZ" sz="2000" dirty="0" smtClean="0">
                <a:solidFill>
                  <a:srgbClr val="666666"/>
                </a:solidFill>
              </a:rPr>
              <a:t>nádobka</a:t>
            </a:r>
            <a:endParaRPr lang="cs-CZ" sz="2000" dirty="0">
              <a:solidFill>
                <a:srgbClr val="666666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666666"/>
                </a:solidFill>
              </a:rPr>
              <a:t>Klasické elektrody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666666"/>
                </a:solidFill>
              </a:rPr>
              <a:t>Přesné míchadlo řízené </a:t>
            </a:r>
            <a:r>
              <a:rPr lang="cs-CZ" sz="2000" dirty="0" smtClean="0">
                <a:solidFill>
                  <a:srgbClr val="666666"/>
                </a:solidFill>
              </a:rPr>
              <a:t>z </a:t>
            </a:r>
            <a:r>
              <a:rPr lang="cs-CZ" sz="2000" dirty="0" err="1">
                <a:solidFill>
                  <a:srgbClr val="666666"/>
                </a:solidFill>
              </a:rPr>
              <a:t>PalmSens</a:t>
            </a:r>
            <a:r>
              <a:rPr lang="cs-CZ" sz="2000" dirty="0">
                <a:solidFill>
                  <a:srgbClr val="666666"/>
                </a:solidFill>
              </a:rPr>
              <a:t> potenciostatu</a:t>
            </a:r>
          </a:p>
          <a:p>
            <a:pPr>
              <a:spcAft>
                <a:spcPts val="0"/>
              </a:spcAft>
            </a:pPr>
            <a:endParaRPr lang="cs-CZ" sz="2000" dirty="0" smtClean="0"/>
          </a:p>
          <a:p>
            <a:pPr marL="266700" lvl="1" indent="0">
              <a:buNone/>
            </a:pPr>
            <a:endParaRPr lang="cs-CZ" sz="2000" dirty="0" smtClean="0"/>
          </a:p>
          <a:p>
            <a:pPr lvl="1"/>
            <a:endParaRPr lang="cs-CZ" sz="1800" dirty="0" smtClean="0"/>
          </a:p>
          <a:p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Představení produktu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F07BB-6D77-41F6-8E15-573CED842624}" type="slidenum">
              <a:rPr lang="cs-CZ" smtClean="0"/>
              <a:pPr>
                <a:defRPr/>
              </a:pPr>
              <a:t>3</a:t>
            </a:fld>
            <a:endParaRPr lang="cs-CZ">
              <a:solidFill>
                <a:srgbClr val="7F7F7F"/>
              </a:solidFill>
            </a:endParaRPr>
          </a:p>
        </p:txBody>
      </p:sp>
      <p:pic>
        <p:nvPicPr>
          <p:cNvPr id="9" name="Picture 5" descr="http://image-store.slidesharecdn.com/ab6233c2-5b9f-4669-855c-1484a7eb1c67-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974" y="349797"/>
            <a:ext cx="2241789" cy="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835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5B0"/>
                </a:solidFill>
              </a:rPr>
              <a:t>Starter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Kit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for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 smtClean="0">
                <a:solidFill>
                  <a:srgbClr val="0075B0"/>
                </a:solidFill>
              </a:rPr>
              <a:t>Electrochemistry</a:t>
            </a:r>
            <a:endParaRPr lang="cs-CZ" dirty="0">
              <a:solidFill>
                <a:srgbClr val="0075B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F07BB-6D77-41F6-8E15-573CED842624}" type="slidenum">
              <a:rPr lang="cs-CZ" smtClean="0"/>
              <a:pPr>
                <a:defRPr/>
              </a:pPr>
              <a:t>4</a:t>
            </a:fld>
            <a:endParaRPr lang="cs-CZ">
              <a:solidFill>
                <a:srgbClr val="7F7F7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607" y="1268730"/>
            <a:ext cx="6300787" cy="403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image-store.slidesharecdn.com/ab6233c2-5b9f-4669-855c-1484a7eb1c67-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974" y="349797"/>
            <a:ext cx="2241789" cy="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81023" y="5589270"/>
            <a:ext cx="792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Startovací sada pro </a:t>
            </a:r>
            <a:r>
              <a:rPr lang="cs-CZ" sz="2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elektrochemii </a:t>
            </a:r>
            <a:r>
              <a:rPr lang="cs-CZ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je modulární a </a:t>
            </a:r>
            <a:r>
              <a:rPr lang="cs-CZ" sz="2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nastavitelná dle různých potřeb zákazníků.</a:t>
            </a:r>
            <a:endParaRPr lang="cs-CZ" sz="2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727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2" t="9489" r="27643" b="30234"/>
          <a:stretch/>
        </p:blipFill>
        <p:spPr bwMode="auto">
          <a:xfrm>
            <a:off x="2251471" y="2157404"/>
            <a:ext cx="4680584" cy="34319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5B0"/>
                </a:solidFill>
              </a:rPr>
              <a:t>Starter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Kit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for</a:t>
            </a:r>
            <a:r>
              <a:rPr lang="cs-CZ" dirty="0">
                <a:solidFill>
                  <a:srgbClr val="0075B0"/>
                </a:solidFill>
              </a:rPr>
              <a:t> </a:t>
            </a:r>
            <a:r>
              <a:rPr lang="cs-CZ" dirty="0" err="1">
                <a:solidFill>
                  <a:srgbClr val="0075B0"/>
                </a:solidFill>
              </a:rPr>
              <a:t>Electrochemistry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11505" y="1209251"/>
            <a:ext cx="7665246" cy="593732"/>
          </a:xfrm>
        </p:spPr>
        <p:txBody>
          <a:bodyPr/>
          <a:lstStyle/>
          <a:p>
            <a:r>
              <a:rPr lang="cs-CZ" dirty="0" smtClean="0"/>
              <a:t>Inovativnost produktu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F07BB-6D77-41F6-8E15-573CED842624}" type="slidenum">
              <a:rPr lang="cs-CZ" smtClean="0"/>
              <a:pPr>
                <a:defRPr/>
              </a:pPr>
              <a:t>5</a:t>
            </a:fld>
            <a:endParaRPr lang="cs-CZ">
              <a:solidFill>
                <a:srgbClr val="7F7F7F"/>
              </a:solidFill>
            </a:endParaRPr>
          </a:p>
        </p:txBody>
      </p:sp>
      <p:pic>
        <p:nvPicPr>
          <p:cNvPr id="6" name="Picture 5" descr="http://image-store.slidesharecdn.com/ab6233c2-5b9f-4669-855c-1484a7eb1c67-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974" y="349797"/>
            <a:ext cx="2241789" cy="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79429" y="2734463"/>
            <a:ext cx="7650284" cy="3513027"/>
            <a:chOff x="957" y="4437"/>
            <a:chExt cx="10028" cy="4225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H="1">
              <a:off x="3913" y="7332"/>
              <a:ext cx="1350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3757" y="7537"/>
              <a:ext cx="330" cy="5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4117" y="8257"/>
              <a:ext cx="255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297" y="8257"/>
              <a:ext cx="465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943" y="7392"/>
              <a:ext cx="1395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9284" y="5433"/>
              <a:ext cx="1701" cy="467"/>
            </a:xfrm>
            <a:prstGeom prst="wedgeRectCallout">
              <a:avLst>
                <a:gd name="adj1" fmla="val -250326"/>
                <a:gd name="adj2" fmla="val 2082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Rotující kužel</a:t>
              </a:r>
              <a:endPara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957" y="4437"/>
              <a:ext cx="1926" cy="628"/>
            </a:xfrm>
            <a:prstGeom prst="wedgeRectCallout">
              <a:avLst>
                <a:gd name="adj1" fmla="val 159788"/>
                <a:gd name="adj2" fmla="val 25882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kern="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Klasická</a:t>
              </a:r>
              <a:r>
                <a:rPr kumimoji="0" lang="cs-CZ" altLang="cs-CZ" sz="1600" b="0" i="0" u="none" strike="noStrike" kern="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elektroda</a:t>
              </a:r>
              <a:endParaRPr kumimoji="0" lang="cs-CZ" altLang="cs-CZ" sz="2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8182" y="6343"/>
              <a:ext cx="1746" cy="677"/>
            </a:xfrm>
            <a:prstGeom prst="wedgeRectCallout">
              <a:avLst>
                <a:gd name="adj1" fmla="val -144110"/>
                <a:gd name="adj2" fmla="val 3539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Reakční nádobka</a:t>
              </a:r>
              <a:endPara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79429" y="4521563"/>
            <a:ext cx="1469331" cy="1380860"/>
          </a:xfrm>
          <a:prstGeom prst="wedgeRectCallout">
            <a:avLst>
              <a:gd name="adj1" fmla="val 184868"/>
              <a:gd name="adj2" fmla="val -8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Nastavitelná mezera mezi povrchem a rotujícím kuželem</a:t>
            </a:r>
            <a:endParaRPr kumimoji="0" lang="cs-CZ" altLang="cs-CZ" sz="2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4913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181" y="908685"/>
            <a:ext cx="5480048" cy="282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09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4C8F81-69E1-4F42-923A-6EBA1874C789}" type="slidenum">
              <a:rPr lang="cs-CZ" smtClean="0">
                <a:solidFill>
                  <a:schemeClr val="bg1"/>
                </a:solidFill>
              </a:rPr>
              <a:pPr/>
              <a:t>6</a:t>
            </a:fld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4284663" y="4724400"/>
            <a:ext cx="4859337" cy="1224915"/>
          </a:xfrm>
          <a:prstGeom prst="rect">
            <a:avLst/>
          </a:prstGeom>
          <a:solidFill>
            <a:srgbClr val="0075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Podnadpis 2"/>
          <p:cNvSpPr>
            <a:spLocks/>
          </p:cNvSpPr>
          <p:nvPr/>
        </p:nvSpPr>
        <p:spPr bwMode="auto">
          <a:xfrm>
            <a:off x="611504" y="4396145"/>
            <a:ext cx="3240405" cy="155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0075B0"/>
              </a:buClr>
              <a:buFont typeface="Wingdings" pitchFamily="2" charset="2"/>
              <a:buNone/>
            </a:pPr>
            <a:r>
              <a:rPr lang="cs-CZ" b="1" dirty="0" smtClean="0">
                <a:solidFill>
                  <a:srgbClr val="666666"/>
                </a:solidFill>
              </a:rPr>
              <a:t>Bc. Iveta Poláková</a:t>
            </a:r>
          </a:p>
          <a:p>
            <a:pPr>
              <a:spcBef>
                <a:spcPct val="20000"/>
              </a:spcBef>
              <a:buClr>
                <a:srgbClr val="0075B0"/>
              </a:buClr>
              <a:buFont typeface="Wingdings" pitchFamily="2" charset="2"/>
              <a:buNone/>
            </a:pPr>
            <a:r>
              <a:rPr lang="cs-CZ" dirty="0" smtClean="0">
                <a:solidFill>
                  <a:srgbClr val="666666"/>
                </a:solidFill>
                <a:cs typeface="Arial" charset="0"/>
              </a:rPr>
              <a:t>Projektová administrátorka</a:t>
            </a:r>
          </a:p>
          <a:p>
            <a:pPr marL="342900" indent="-342900"/>
            <a:r>
              <a:rPr lang="cs-CZ" dirty="0" smtClean="0">
                <a:solidFill>
                  <a:srgbClr val="666666"/>
                </a:solidFill>
              </a:rPr>
              <a:t>Email</a:t>
            </a:r>
            <a:r>
              <a:rPr lang="cs-CZ" dirty="0">
                <a:solidFill>
                  <a:srgbClr val="666666"/>
                </a:solidFill>
              </a:rPr>
              <a:t>:	</a:t>
            </a:r>
            <a:r>
              <a:rPr lang="cs-CZ" dirty="0" err="1" smtClean="0">
                <a:solidFill>
                  <a:srgbClr val="666666"/>
                </a:solidFill>
              </a:rPr>
              <a:t>consultancy</a:t>
            </a:r>
            <a:r>
              <a:rPr lang="en-US" dirty="0" smtClean="0">
                <a:solidFill>
                  <a:srgbClr val="666666"/>
                </a:solidFill>
              </a:rPr>
              <a:t>@</a:t>
            </a:r>
            <a:r>
              <a:rPr lang="en-US" dirty="0" err="1" smtClean="0">
                <a:solidFill>
                  <a:srgbClr val="666666"/>
                </a:solidFill>
              </a:rPr>
              <a:t>bvt.c</a:t>
            </a:r>
            <a:r>
              <a:rPr lang="cs-CZ" dirty="0">
                <a:solidFill>
                  <a:srgbClr val="666666"/>
                </a:solidFill>
              </a:rPr>
              <a:t>z</a:t>
            </a:r>
          </a:p>
          <a:p>
            <a:pPr marL="342900" indent="-342900"/>
            <a:r>
              <a:rPr lang="cs-CZ" dirty="0">
                <a:solidFill>
                  <a:srgbClr val="666666"/>
                </a:solidFill>
              </a:rPr>
              <a:t>Tel:	</a:t>
            </a:r>
            <a:r>
              <a:rPr lang="cs-CZ" dirty="0" smtClean="0">
                <a:solidFill>
                  <a:srgbClr val="666666"/>
                </a:solidFill>
              </a:rPr>
              <a:t>+</a:t>
            </a:r>
            <a:r>
              <a:rPr lang="cs-CZ" dirty="0">
                <a:solidFill>
                  <a:srgbClr val="666666"/>
                </a:solidFill>
              </a:rPr>
              <a:t>420 </a:t>
            </a:r>
            <a:r>
              <a:rPr lang="cs-CZ" dirty="0" smtClean="0">
                <a:solidFill>
                  <a:srgbClr val="666666"/>
                </a:solidFill>
              </a:rPr>
              <a:t>734 618 713</a:t>
            </a:r>
            <a:endParaRPr lang="cs-CZ" dirty="0">
              <a:solidFill>
                <a:srgbClr val="666666"/>
              </a:solidFill>
            </a:endParaRPr>
          </a:p>
          <a:p>
            <a:pPr marL="342900" indent="-342900"/>
            <a:r>
              <a:rPr lang="cs-CZ" dirty="0">
                <a:solidFill>
                  <a:srgbClr val="666666"/>
                </a:solidFill>
              </a:rPr>
              <a:t>Web:	www.bvt.cz</a:t>
            </a:r>
          </a:p>
          <a:p>
            <a:pPr>
              <a:spcBef>
                <a:spcPct val="20000"/>
              </a:spcBef>
              <a:buClr>
                <a:srgbClr val="0075B0"/>
              </a:buClr>
              <a:buFont typeface="Wingdings" pitchFamily="2" charset="2"/>
              <a:buNone/>
            </a:pPr>
            <a:endParaRPr lang="cs-CZ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299012" name="Rectangle 123"/>
          <p:cNvSpPr>
            <a:spLocks noChangeArrowheads="1"/>
          </p:cNvSpPr>
          <p:nvPr/>
        </p:nvSpPr>
        <p:spPr bwMode="auto">
          <a:xfrm>
            <a:off x="4286250" y="4746625"/>
            <a:ext cx="4857750" cy="120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800" b="1" dirty="0" smtClean="0">
                <a:solidFill>
                  <a:schemeClr val="bg1"/>
                </a:solidFill>
              </a:rPr>
              <a:t>Děkuji Vám za pozornost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Z:\ZÁLOHY\TFT\TFT common\00-2015\nové logo\JPG BVT Technolog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553" y="506030"/>
            <a:ext cx="2328916" cy="10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image-store.slidesharecdn.com/ab6233c2-5b9f-4669-855c-1484a7eb1c67-larg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553" y="1711543"/>
            <a:ext cx="2241789" cy="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1_fi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aero1_fi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aero1_fin</Template>
  <TotalTime>10605</TotalTime>
  <Words>149</Words>
  <Application>Microsoft Office PowerPoint</Application>
  <PresentationFormat>Předvádění na obrazovce (4:3)</PresentationFormat>
  <Paragraphs>44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aero1_fin</vt:lpstr>
      <vt:lpstr>1_aero1_fin</vt:lpstr>
      <vt:lpstr>Snímek 1</vt:lpstr>
      <vt:lpstr>Starter Kit for Electrochemistry</vt:lpstr>
      <vt:lpstr>Starter Kit for Electrochemistry</vt:lpstr>
      <vt:lpstr>Starter Kit for Electrochemistry</vt:lpstr>
      <vt:lpstr>Starter Kit for Electrochemistry</vt:lpstr>
      <vt:lpstr>Snímek 6</vt:lpstr>
    </vt:vector>
  </TitlesOfParts>
  <Company>Motion Media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společnosti</dc:title>
  <dc:creator>BVT</dc:creator>
  <cp:lastModifiedBy>pc</cp:lastModifiedBy>
  <cp:revision>866</cp:revision>
  <cp:lastPrinted>2012-08-28T06:03:53Z</cp:lastPrinted>
  <dcterms:created xsi:type="dcterms:W3CDTF">2008-09-19T11:26:34Z</dcterms:created>
  <dcterms:modified xsi:type="dcterms:W3CDTF">2015-11-23T10:54:21Z</dcterms:modified>
</cp:coreProperties>
</file>